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7"/>
  </p:notesMasterIdLst>
  <p:sldIdLst>
    <p:sldId id="256" r:id="rId2"/>
    <p:sldId id="258" r:id="rId3"/>
    <p:sldId id="262" r:id="rId4"/>
    <p:sldId id="260" r:id="rId5"/>
    <p:sldId id="259" r:id="rId6"/>
    <p:sldId id="263" r:id="rId7"/>
    <p:sldId id="264" r:id="rId8"/>
    <p:sldId id="261" r:id="rId9"/>
    <p:sldId id="265" r:id="rId10"/>
    <p:sldId id="266" r:id="rId11"/>
    <p:sldId id="267" r:id="rId12"/>
    <p:sldId id="268" r:id="rId13"/>
    <p:sldId id="287" r:id="rId14"/>
    <p:sldId id="289" r:id="rId15"/>
    <p:sldId id="290" r:id="rId16"/>
    <p:sldId id="288" r:id="rId17"/>
    <p:sldId id="270" r:id="rId18"/>
    <p:sldId id="271" r:id="rId19"/>
    <p:sldId id="280" r:id="rId20"/>
    <p:sldId id="272" r:id="rId21"/>
    <p:sldId id="281" r:id="rId22"/>
    <p:sldId id="273" r:id="rId23"/>
    <p:sldId id="282" r:id="rId24"/>
    <p:sldId id="274" r:id="rId25"/>
    <p:sldId id="283" r:id="rId26"/>
    <p:sldId id="275" r:id="rId27"/>
    <p:sldId id="284" r:id="rId28"/>
    <p:sldId id="276" r:id="rId29"/>
    <p:sldId id="285" r:id="rId30"/>
    <p:sldId id="302" r:id="rId31"/>
    <p:sldId id="303" r:id="rId32"/>
    <p:sldId id="286" r:id="rId33"/>
    <p:sldId id="277" r:id="rId34"/>
    <p:sldId id="291" r:id="rId35"/>
    <p:sldId id="292" r:id="rId36"/>
    <p:sldId id="293" r:id="rId37"/>
    <p:sldId id="294" r:id="rId38"/>
    <p:sldId id="298" r:id="rId39"/>
    <p:sldId id="295" r:id="rId40"/>
    <p:sldId id="299" r:id="rId41"/>
    <p:sldId id="297" r:id="rId42"/>
    <p:sldId id="300" r:id="rId43"/>
    <p:sldId id="296" r:id="rId44"/>
    <p:sldId id="269" r:id="rId45"/>
    <p:sldId id="301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02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D6AB5-B4B8-4B5C-9567-49AD0A504436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1B5DD5-3F70-400B-B20C-938BD4DEE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slide" Target="slide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71400"/>
            <a:ext cx="9144000" cy="70294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kk-KZ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Сұрақтарға </a:t>
            </a:r>
            <a:br>
              <a:rPr lang="kk-KZ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</a:t>
            </a:r>
            <a:r>
              <a:rPr lang="kk-KZ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немесе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r>
              <a:rPr lang="kk-KZ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 жауап беру</a:t>
            </a:r>
            <a:endParaRPr lang="ru-RU" sz="7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836712"/>
            <a:ext cx="8458200" cy="352839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8000" b="1" dirty="0" smtClean="0">
                <a:latin typeface="Times New Roman" pitchFamily="18" charset="0"/>
                <a:cs typeface="Times New Roman" pitchFamily="18" charset="0"/>
              </a:rPr>
              <a:t>Абайдың 45 қара сөзі бар ма?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        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836712"/>
            <a:ext cx="8458200" cy="352839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8000" b="1" dirty="0" smtClean="0">
                <a:latin typeface="Times New Roman" pitchFamily="18" charset="0"/>
                <a:cs typeface="Times New Roman" pitchFamily="18" charset="0"/>
              </a:rPr>
              <a:t>“Әсемпаз болма әрнеге” Абайдың өлеңі ме?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        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endParaRPr lang="ru-RU" sz="72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>
              <a:buNone/>
            </a:pPr>
            <a:endParaRPr lang="kk-KZ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pPr>
              <a:buNone/>
            </a:pPr>
            <a:r>
              <a:rPr lang="kk-KZ" dirty="0" smtClean="0"/>
              <a:t>                           </a:t>
            </a:r>
          </a:p>
          <a:p>
            <a:endParaRPr lang="kk-KZ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835696" y="332656"/>
          <a:ext cx="5520612" cy="6120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0306"/>
                <a:gridCol w="2760306"/>
              </a:tblGrid>
              <a:tr h="1336579">
                <a:tc>
                  <a:txBody>
                    <a:bodyPr/>
                    <a:lstStyle/>
                    <a:p>
                      <a:pPr algn="ctr"/>
                      <a:r>
                        <a:rPr lang="kk-KZ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иә </a:t>
                      </a:r>
                      <a:endParaRPr lang="ru-RU" sz="4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6.иә</a:t>
                      </a:r>
                    </a:p>
                    <a:p>
                      <a:pPr algn="ctr"/>
                      <a:endParaRPr lang="ru-RU" sz="4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6579">
                <a:tc>
                  <a:txBody>
                    <a:bodyPr/>
                    <a:lstStyle/>
                    <a:p>
                      <a:pPr algn="ctr"/>
                      <a:r>
                        <a:rPr lang="kk-KZ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иә </a:t>
                      </a:r>
                      <a:endParaRPr lang="ru-RU" sz="4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7. жоқ</a:t>
                      </a:r>
                    </a:p>
                    <a:p>
                      <a:pPr algn="ctr"/>
                      <a:endParaRPr lang="ru-RU" sz="4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4368">
                <a:tc>
                  <a:txBody>
                    <a:bodyPr/>
                    <a:lstStyle/>
                    <a:p>
                      <a:pPr algn="ctr"/>
                      <a:r>
                        <a:rPr lang="kk-KZ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жоқ </a:t>
                      </a:r>
                      <a:endParaRPr lang="ru-RU" sz="4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иә</a:t>
                      </a:r>
                      <a:endParaRPr lang="ru-RU" sz="4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6579">
                <a:tc>
                  <a:txBody>
                    <a:bodyPr/>
                    <a:lstStyle/>
                    <a:p>
                      <a:pPr algn="ctr"/>
                      <a:r>
                        <a:rPr lang="kk-KZ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4.жоқ</a:t>
                      </a:r>
                      <a:endParaRPr lang="ru-RU" sz="4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9.иә</a:t>
                      </a:r>
                    </a:p>
                    <a:p>
                      <a:pPr algn="ctr"/>
                      <a:endParaRPr lang="ru-RU" sz="4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6579">
                <a:tc>
                  <a:txBody>
                    <a:bodyPr/>
                    <a:lstStyle/>
                    <a:p>
                      <a:pPr algn="ctr"/>
                      <a:r>
                        <a:rPr lang="kk-KZ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5.жоқ</a:t>
                      </a:r>
                      <a:endParaRPr lang="ru-RU" sz="4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10. иә </a:t>
                      </a:r>
                      <a:endParaRPr lang="ru-RU" sz="40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chemeClr val="accent2">
                  <a:shade val="51000"/>
                  <a:satMod val="130000"/>
                  <a:alpha val="4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kk-KZ" sz="96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XIX ғасырдың бірінші жартысы</a:t>
            </a:r>
            <a:endParaRPr lang="ru-RU" sz="9600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chemeClr val="accent2">
                  <a:shade val="51000"/>
                  <a:satMod val="130000"/>
                  <a:alpha val="4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kk-KZ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kk-KZ" sz="7200" b="1" dirty="0" smtClean="0">
                <a:latin typeface="Times New Roman" pitchFamily="18" charset="0"/>
                <a:cs typeface="Times New Roman" pitchFamily="18" charset="0"/>
              </a:rPr>
              <a:t>Махамбет Өтемісұлы</a:t>
            </a:r>
          </a:p>
          <a:p>
            <a:pPr algn="ctr">
              <a:buNone/>
            </a:pPr>
            <a:endParaRPr lang="kk-KZ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kk-KZ" sz="7200" b="1" dirty="0" smtClean="0">
                <a:latin typeface="Times New Roman" pitchFamily="18" charset="0"/>
                <a:cs typeface="Times New Roman" pitchFamily="18" charset="0"/>
              </a:rPr>
              <a:t>Дулат Бабатайұлы 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1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kk-KZ" sz="96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XIX ғасырдың екінші жартысы</a:t>
            </a:r>
            <a:endParaRPr lang="ru-RU" sz="9600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1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kk-KZ" sz="8000" b="1" dirty="0" smtClean="0">
                <a:latin typeface="Times New Roman" pitchFamily="18" charset="0"/>
                <a:cs typeface="Times New Roman" pitchFamily="18" charset="0"/>
              </a:rPr>
              <a:t>Шоқан Уалиханов</a:t>
            </a:r>
          </a:p>
          <a:p>
            <a:pPr algn="ctr">
              <a:buNone/>
            </a:pPr>
            <a:r>
              <a:rPr lang="kk-KZ" sz="8000" b="1" dirty="0" smtClean="0">
                <a:latin typeface="Times New Roman" pitchFamily="18" charset="0"/>
                <a:cs typeface="Times New Roman" pitchFamily="18" charset="0"/>
              </a:rPr>
              <a:t>Ы.Алтынсарин. </a:t>
            </a:r>
          </a:p>
          <a:p>
            <a:pPr algn="ctr">
              <a:buNone/>
            </a:pPr>
            <a:r>
              <a:rPr lang="kk-KZ" sz="8000" b="1" dirty="0" smtClean="0">
                <a:latin typeface="Times New Roman" pitchFamily="18" charset="0"/>
                <a:cs typeface="Times New Roman" pitchFamily="18" charset="0"/>
              </a:rPr>
              <a:t>А.Құнанбайұлы 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332656"/>
          <a:ext cx="8535320" cy="6264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7064"/>
                <a:gridCol w="1707064"/>
                <a:gridCol w="1707064"/>
                <a:gridCol w="1707064"/>
                <a:gridCol w="1707064"/>
              </a:tblGrid>
              <a:tr h="3132348">
                <a:tc>
                  <a:txBody>
                    <a:bodyPr/>
                    <a:lstStyle/>
                    <a:p>
                      <a:pPr algn="ctr"/>
                      <a:r>
                        <a:rPr lang="en-US" sz="9600" b="1" dirty="0" smtClean="0">
                          <a:hlinkClick r:id="rId2" action="ppaction://hlinksldjump"/>
                        </a:rPr>
                        <a:t>1</a:t>
                      </a:r>
                      <a:endParaRPr lang="ru-RU" sz="9600" b="1" dirty="0"/>
                    </a:p>
                  </a:txBody>
                  <a:tcPr>
                    <a:solidFill>
                      <a:srgbClr val="FF0000">
                        <a:alpha val="6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600" b="1" dirty="0" smtClean="0">
                          <a:hlinkClick r:id="rId3" action="ppaction://hlinksldjump"/>
                        </a:rPr>
                        <a:t>2</a:t>
                      </a:r>
                      <a:endParaRPr lang="ru-RU" sz="9600" b="1" dirty="0"/>
                    </a:p>
                  </a:txBody>
                  <a:tcPr>
                    <a:solidFill>
                      <a:srgbClr val="FFFF00">
                        <a:alpha val="6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600" b="1" dirty="0" smtClean="0">
                          <a:hlinkClick r:id="rId4" action="ppaction://hlinksldjump"/>
                        </a:rPr>
                        <a:t>3</a:t>
                      </a:r>
                      <a:endParaRPr lang="ru-RU" sz="9600" b="1" dirty="0"/>
                    </a:p>
                  </a:txBody>
                  <a:tcPr>
                    <a:solidFill>
                      <a:schemeClr val="accent4">
                        <a:lumMod val="50000"/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600" b="1" dirty="0" smtClean="0">
                          <a:hlinkClick r:id="rId5" action="ppaction://hlinksldjump"/>
                        </a:rPr>
                        <a:t>4</a:t>
                      </a:r>
                      <a:endParaRPr lang="ru-RU" sz="9600" b="1" dirty="0"/>
                    </a:p>
                  </a:txBody>
                  <a:tcPr>
                    <a:solidFill>
                      <a:schemeClr val="accent6">
                        <a:lumMod val="75000"/>
                        <a:alpha val="7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600" b="1" dirty="0" smtClean="0">
                          <a:hlinkClick r:id="rId6" action="ppaction://hlinksldjump"/>
                        </a:rPr>
                        <a:t>5</a:t>
                      </a:r>
                      <a:endParaRPr lang="ru-RU" sz="9600" b="1" dirty="0"/>
                    </a:p>
                  </a:txBody>
                  <a:tcPr>
                    <a:solidFill>
                      <a:schemeClr val="accent3">
                        <a:lumMod val="75000"/>
                        <a:alpha val="99000"/>
                      </a:schemeClr>
                    </a:solidFill>
                  </a:tcPr>
                </a:tc>
              </a:tr>
              <a:tr h="3132348">
                <a:tc>
                  <a:txBody>
                    <a:bodyPr/>
                    <a:lstStyle/>
                    <a:p>
                      <a:pPr algn="ctr"/>
                      <a:r>
                        <a:rPr lang="en-US" sz="9600" b="1" dirty="0" smtClean="0">
                          <a:solidFill>
                            <a:srgbClr val="FFFF00"/>
                          </a:solidFill>
                          <a:hlinkClick r:id="rId7" action="ppaction://hlinksldjump"/>
                        </a:rPr>
                        <a:t>6</a:t>
                      </a:r>
                      <a:endParaRPr lang="ru-RU" sz="96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600" b="1" dirty="0" smtClean="0">
                          <a:solidFill>
                            <a:srgbClr val="FFFF00"/>
                          </a:solidFill>
                          <a:hlinkClick r:id="rId8" action="ppaction://hlinksldjump"/>
                        </a:rPr>
                        <a:t>7</a:t>
                      </a:r>
                      <a:endParaRPr lang="ru-RU" sz="96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600" b="1" dirty="0" smtClean="0">
                          <a:hlinkClick r:id="rId5" action="ppaction://hlinksldjump"/>
                        </a:rPr>
                        <a:t>8</a:t>
                      </a:r>
                      <a:endParaRPr lang="ru-RU" sz="9600" b="1" dirty="0"/>
                    </a:p>
                  </a:txBody>
                  <a:tcPr>
                    <a:solidFill>
                      <a:srgbClr val="00B0F0">
                        <a:alpha val="7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600" b="1" dirty="0" smtClean="0">
                          <a:hlinkClick r:id="rId6" action="ppaction://hlinksldjump"/>
                        </a:rPr>
                        <a:t>9</a:t>
                      </a:r>
                      <a:endParaRPr lang="ru-RU" sz="9600" b="1" dirty="0"/>
                    </a:p>
                  </a:txBody>
                  <a:tcPr>
                    <a:solidFill>
                      <a:srgbClr val="C0000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600" b="1" dirty="0" smtClean="0">
                          <a:hlinkClick r:id="rId7" action="ppaction://hlinksldjump"/>
                        </a:rPr>
                        <a:t>10</a:t>
                      </a:r>
                      <a:endParaRPr lang="ru-RU" sz="96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Стрелка вправо 5">
            <a:hlinkClick r:id="rId9" action="ppaction://hlinksldjump"/>
          </p:cNvPr>
          <p:cNvSpPr/>
          <p:nvPr/>
        </p:nvSpPr>
        <p:spPr>
          <a:xfrm>
            <a:off x="7596336" y="6021288"/>
            <a:ext cx="108012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404664"/>
            <a:ext cx="763284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8800" b="1" i="1" dirty="0" smtClean="0">
                <a:latin typeface="Times New Roman" pitchFamily="18" charset="0"/>
                <a:cs typeface="Times New Roman" pitchFamily="18" charset="0"/>
              </a:rPr>
              <a:t>Шәкәрім Құдайбердіұлы қай жылы дүниеге келді?</a:t>
            </a:r>
            <a:endParaRPr lang="ru-RU" sz="8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3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556792"/>
            <a:ext cx="63367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1858 жылы</a:t>
            </a:r>
            <a:endParaRPr lang="ru-RU" sz="9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/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2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0"/>
            <a:ext cx="8458200" cy="2954759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4800" b="1" dirty="0" smtClean="0">
                <a:latin typeface="Times New Roman" pitchFamily="18" charset="0"/>
                <a:cs typeface="Times New Roman" pitchFamily="18" charset="0"/>
              </a:rPr>
              <a:t>“Ғылым таппай мақтанба” Абай Құнанбаевтің өлеңі ме?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        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endParaRPr lang="ru-RU" sz="72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404664"/>
            <a:ext cx="763284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8800" b="1" dirty="0" smtClean="0">
                <a:latin typeface="Times New Roman" pitchFamily="18" charset="0"/>
                <a:cs typeface="Times New Roman" pitchFamily="18" charset="0"/>
              </a:rPr>
              <a:t>Неше жасында әкесінен айырылды?</a:t>
            </a:r>
            <a:endParaRPr lang="ru-RU" sz="8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2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556792"/>
            <a:ext cx="6336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 жасында</a:t>
            </a:r>
            <a:endParaRPr lang="ru-RU" sz="9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2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404664"/>
            <a:ext cx="76328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7200" b="1" dirty="0" smtClean="0">
                <a:latin typeface="Times New Roman" pitchFamily="18" charset="0"/>
                <a:cs typeface="Times New Roman" pitchFamily="18" charset="0"/>
              </a:rPr>
              <a:t>Шәкәрім Құдайбердіұлы кім?</a:t>
            </a:r>
            <a:endParaRPr lang="ru-RU" sz="7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2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556792"/>
            <a:ext cx="63367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6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Ақын, жазушы, философ, тарихшы, аудармашы</a:t>
            </a:r>
            <a:endParaRPr lang="ru-RU" sz="6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2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404664"/>
            <a:ext cx="76328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7200" b="1" dirty="0" smtClean="0">
                <a:latin typeface="Times New Roman" pitchFamily="18" charset="0"/>
                <a:cs typeface="Times New Roman" pitchFamily="18" charset="0"/>
              </a:rPr>
              <a:t>Ол қандай орыс жазушылардың шығармаларын аударды?</a:t>
            </a:r>
            <a:endParaRPr lang="ru-RU" sz="7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2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96752"/>
            <a:ext cx="63367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А.С. Пушкиннің</a:t>
            </a:r>
          </a:p>
          <a:p>
            <a:pPr algn="ctr"/>
            <a:r>
              <a:rPr lang="kk-KZ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Лев Толстойдың</a:t>
            </a:r>
            <a:endParaRPr lang="ru-RU" sz="7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2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908720"/>
            <a:ext cx="76328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Шәкәрім қай ғасырда өмір сүрді?</a:t>
            </a:r>
            <a:endParaRPr lang="ru-RU" sz="9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2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96752"/>
            <a:ext cx="63367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19 ғасырдың екінші жартысы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404664"/>
            <a:ext cx="76328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 қандай тілдерді меңгерді?</a:t>
            </a:r>
            <a:endParaRPr lang="ru-RU" sz="9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124744"/>
            <a:ext cx="66967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8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Араб, парсы, түрік,орыс</a:t>
            </a: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3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0"/>
            <a:ext cx="8458200" cy="2954759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4800" b="1" dirty="0" smtClean="0">
                <a:latin typeface="Times New Roman" pitchFamily="18" charset="0"/>
                <a:cs typeface="Times New Roman" pitchFamily="18" charset="0"/>
              </a:rPr>
              <a:t>Абай Құнанбаевтің шын есімі Ибраһим ба?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        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endParaRPr lang="ru-RU" sz="72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404664"/>
            <a:ext cx="763284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9600" b="1" i="1" dirty="0" smtClean="0">
                <a:latin typeface="Times New Roman" pitchFamily="18" charset="0"/>
                <a:cs typeface="Times New Roman" pitchFamily="18" charset="0"/>
              </a:rPr>
              <a:t>Меккеге </a:t>
            </a:r>
            <a:r>
              <a:rPr lang="kk-KZ" sz="9600" b="1" i="1" dirty="0" smtClean="0">
                <a:latin typeface="Times New Roman" pitchFamily="18" charset="0"/>
                <a:cs typeface="Times New Roman" pitchFamily="18" charset="0"/>
              </a:rPr>
              <a:t>барған жылы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3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124744"/>
            <a:ext cx="6696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8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1906 жылы</a:t>
            </a:r>
            <a:endParaRPr lang="kk-KZ" sz="88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hlinkClick r:id="rId3" action="ppaction://hlinksldjump"/>
              </a:rPr>
              <a:t>кері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6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6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6600" b="1" i="1" dirty="0" smtClean="0">
                <a:latin typeface="Times New Roman" pitchFamily="18" charset="0"/>
                <a:cs typeface="Times New Roman" pitchFamily="18" charset="0"/>
              </a:rPr>
              <a:t>Жылдар сөйлейді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kk-KZ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2564904"/>
            <a:ext cx="525658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9600" b="1" i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1858 жылы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484784"/>
            <a:ext cx="65527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8800" b="1" i="1" dirty="0" smtClean="0">
                <a:latin typeface="Times New Roman" pitchFamily="18" charset="0"/>
                <a:cs typeface="Times New Roman" pitchFamily="18" charset="0"/>
              </a:rPr>
              <a:t>дүниеге келді</a:t>
            </a:r>
            <a:endParaRPr lang="ru-RU" sz="8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348880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9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1906 жылы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124744"/>
            <a:ext cx="62646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9600" b="1" i="1" dirty="0" smtClean="0">
                <a:latin typeface="Times New Roman" pitchFamily="18" charset="0"/>
                <a:cs typeface="Times New Roman" pitchFamily="18" charset="0"/>
              </a:rPr>
              <a:t>Меккеге барды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348880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9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1859 жылы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1052736"/>
            <a:ext cx="57606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8800" b="1" i="1" dirty="0" smtClean="0">
                <a:latin typeface="Times New Roman" pitchFamily="18" charset="0"/>
                <a:cs typeface="Times New Roman" pitchFamily="18" charset="0"/>
              </a:rPr>
              <a:t>“Жастық” өлеңі шықты</a:t>
            </a:r>
            <a:endParaRPr lang="ru-RU" sz="8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348880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9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1931 жылы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412776"/>
            <a:ext cx="58326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9600" b="1" i="1" dirty="0" smtClean="0">
                <a:latin typeface="Times New Roman" pitchFamily="18" charset="0"/>
                <a:cs typeface="Times New Roman" pitchFamily="18" charset="0"/>
              </a:rPr>
              <a:t>қайтыс болды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0"/>
            <a:ext cx="8458200" cy="2954759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4800" b="1" dirty="0" smtClean="0">
                <a:latin typeface="Times New Roman" pitchFamily="18" charset="0"/>
                <a:cs typeface="Times New Roman" pitchFamily="18" charset="0"/>
              </a:rPr>
              <a:t>“Қызғыш құс” Абай Құнанбаевтің өлеңі ме?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        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endParaRPr lang="ru-RU" sz="72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348880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9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1908 жылы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484784"/>
            <a:ext cx="6840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“Дубровский әңгімесін” аударды</a:t>
            </a:r>
            <a:endParaRPr lang="ru-RU" sz="8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348880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9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1925 жылы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308304" y="5949280"/>
            <a:ext cx="128588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кері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196752"/>
            <a:ext cx="58326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“Әділ мен Мария” романы жарық көрді</a:t>
            </a:r>
            <a:endParaRPr lang="ru-RU" sz="6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Артық деректі</a:t>
            </a:r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тастау</a:t>
            </a:r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Үй жұмысы:</a:t>
            </a:r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844824"/>
            <a:ext cx="602084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4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Ш.Құдайберді ұлының өмірі мен шығармашылығы туралы оқулықтан оқу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kk-KZ" sz="40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4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2)Эссе жазу</a:t>
            </a:r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0"/>
            <a:ext cx="8458200" cy="2954759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4800" b="1" dirty="0" smtClean="0">
                <a:latin typeface="Times New Roman" pitchFamily="18" charset="0"/>
                <a:cs typeface="Times New Roman" pitchFamily="18" charset="0"/>
              </a:rPr>
              <a:t>“Кел балалар оқылық” Абай Құнанбаевтің өлеңі ме?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        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endParaRPr lang="ru-RU" sz="72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0"/>
            <a:ext cx="8458200" cy="2954759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4800" b="1" dirty="0" smtClean="0">
                <a:latin typeface="Times New Roman" pitchFamily="18" charset="0"/>
                <a:cs typeface="Times New Roman" pitchFamily="18" charset="0"/>
              </a:rPr>
              <a:t>Зере Абайдың анасы ма?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        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836712"/>
            <a:ext cx="8458200" cy="2954759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4800" b="1" dirty="0" smtClean="0">
                <a:latin typeface="Times New Roman" pitchFamily="18" charset="0"/>
                <a:cs typeface="Times New Roman" pitchFamily="18" charset="0"/>
              </a:rPr>
              <a:t>Абай жазба әдебиетінің негізін салушы ма?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        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0"/>
            <a:ext cx="8458200" cy="2954759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4800" b="1" dirty="0" smtClean="0">
                <a:latin typeface="Times New Roman" pitchFamily="18" charset="0"/>
                <a:cs typeface="Times New Roman" pitchFamily="18" charset="0"/>
              </a:rPr>
              <a:t>“Еспенбет” дастаны Абай Құнанбаевтің шығармасы ма?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        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836712"/>
            <a:ext cx="8458200" cy="352839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kk-KZ" sz="6000" b="1" dirty="0" smtClean="0">
                <a:latin typeface="Times New Roman" pitchFamily="18" charset="0"/>
                <a:cs typeface="Times New Roman" pitchFamily="18" charset="0"/>
              </a:rPr>
              <a:t>М. Әуезов Абай туралы “Абай жолы” романын жазды ма?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ИӘ          </a:t>
            </a:r>
            <a:r>
              <a:rPr lang="kk-KZ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295</Words>
  <Application>Microsoft Office PowerPoint</Application>
  <PresentationFormat>Экран (4:3)</PresentationFormat>
  <Paragraphs>113</Paragraphs>
  <Slides>45</Slides>
  <Notes>0</Notes>
  <HiddenSlides>18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Сұрақтарға  ИӘ немесе ЖОҚ деп жауап беру</vt:lpstr>
      <vt:lpstr>“Ғылым таппай мақтанба” Абай Құнанбаевтің өлеңі ме?</vt:lpstr>
      <vt:lpstr>Абай Құнанбаевтің шын есімі Ибраһим ба?</vt:lpstr>
      <vt:lpstr>“Қызғыш құс” Абай Құнанбаевтің өлеңі ме?</vt:lpstr>
      <vt:lpstr>“Кел балалар оқылық” Абай Құнанбаевтің өлеңі ме?</vt:lpstr>
      <vt:lpstr>Зере Абайдың анасы ма?</vt:lpstr>
      <vt:lpstr>Абай жазба әдебиетінің негізін салушы ма?</vt:lpstr>
      <vt:lpstr>“Еспенбет” дастаны Абай Құнанбаевтің шығармасы ма?</vt:lpstr>
      <vt:lpstr>М. Әуезов Абай туралы “Абай жолы” романын жазды ма?</vt:lpstr>
      <vt:lpstr>Абайдың 45 қара сөзі бар ма?</vt:lpstr>
      <vt:lpstr>“Әсемпаз болма әрнеге” Абайдың өлеңі ме?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 Жылдар сөйлейді 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   Артық деректі алып тастау.</vt:lpstr>
      <vt:lpstr> Үй жұмысы: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Сұрақтарға  ИӘ немесе ЖОҚ деп жауап беру</dc:title>
  <cp:lastModifiedBy>мейрам</cp:lastModifiedBy>
  <cp:revision>27</cp:revision>
  <dcterms:modified xsi:type="dcterms:W3CDTF">2016-11-24T00:54:57Z</dcterms:modified>
</cp:coreProperties>
</file>